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74" r:id="rId7"/>
    <p:sldId id="262" r:id="rId8"/>
    <p:sldId id="261" r:id="rId9"/>
    <p:sldId id="273" r:id="rId10"/>
    <p:sldId id="263" r:id="rId11"/>
    <p:sldId id="264" r:id="rId12"/>
    <p:sldId id="265" r:id="rId13"/>
    <p:sldId id="275" r:id="rId14"/>
    <p:sldId id="266" r:id="rId15"/>
    <p:sldId id="267" r:id="rId16"/>
    <p:sldId id="276" r:id="rId17"/>
    <p:sldId id="268" r:id="rId18"/>
    <p:sldId id="281" r:id="rId19"/>
    <p:sldId id="269" r:id="rId20"/>
    <p:sldId id="272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9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09CA-6C35-A94E-AA1B-15F9B60B17B9}" type="datetimeFigureOut">
              <a:rPr lang="en-US" smtClean="0"/>
              <a:t>12/12/13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7F998-E084-1748-9C1D-44FFFBF83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114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09CA-6C35-A94E-AA1B-15F9B60B17B9}" type="datetimeFigureOut">
              <a:rPr lang="en-US" smtClean="0"/>
              <a:t>12/12/13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7F998-E084-1748-9C1D-44FFFBF83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623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09CA-6C35-A94E-AA1B-15F9B60B17B9}" type="datetimeFigureOut">
              <a:rPr lang="en-US" smtClean="0"/>
              <a:t>12/12/13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7F998-E084-1748-9C1D-44FFFBF83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883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09CA-6C35-A94E-AA1B-15F9B60B17B9}" type="datetimeFigureOut">
              <a:rPr lang="en-US" smtClean="0"/>
              <a:t>12/12/13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7F998-E084-1748-9C1D-44FFFBF83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107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09CA-6C35-A94E-AA1B-15F9B60B17B9}" type="datetimeFigureOut">
              <a:rPr lang="en-US" smtClean="0"/>
              <a:t>12/12/13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7F998-E084-1748-9C1D-44FFFBF83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463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09CA-6C35-A94E-AA1B-15F9B60B17B9}" type="datetimeFigureOut">
              <a:rPr lang="en-US" smtClean="0"/>
              <a:t>12/12/13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7F998-E084-1748-9C1D-44FFFBF83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674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09CA-6C35-A94E-AA1B-15F9B60B17B9}" type="datetimeFigureOut">
              <a:rPr lang="en-US" smtClean="0"/>
              <a:t>12/12/13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7F998-E084-1748-9C1D-44FFFBF83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425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09CA-6C35-A94E-AA1B-15F9B60B17B9}" type="datetimeFigureOut">
              <a:rPr lang="en-US" smtClean="0"/>
              <a:t>12/12/13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7F998-E084-1748-9C1D-44FFFBF83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964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09CA-6C35-A94E-AA1B-15F9B60B17B9}" type="datetimeFigureOut">
              <a:rPr lang="en-US" smtClean="0"/>
              <a:t>12/12/13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7F998-E084-1748-9C1D-44FFFBF83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304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09CA-6C35-A94E-AA1B-15F9B60B17B9}" type="datetimeFigureOut">
              <a:rPr lang="en-US" smtClean="0"/>
              <a:t>12/12/13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7F998-E084-1748-9C1D-44FFFBF83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374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09CA-6C35-A94E-AA1B-15F9B60B17B9}" type="datetimeFigureOut">
              <a:rPr lang="en-US" smtClean="0"/>
              <a:t>12/12/13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7F998-E084-1748-9C1D-44FFFBF83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71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tx2">
                <a:lumMod val="40000"/>
                <a:lumOff val="60000"/>
              </a:schemeClr>
            </a:gs>
          </a:gsLst>
          <a:lin ang="144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609CA-6C35-A94E-AA1B-15F9B60B17B9}" type="datetimeFigureOut">
              <a:rPr lang="en-US" smtClean="0"/>
              <a:t>12/12/13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7F998-E084-1748-9C1D-44FFFBF83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02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w Cen MT"/>
          <a:ea typeface="+mj-ea"/>
          <a:cs typeface="Tw Cen M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Tw Cen MT"/>
          <a:ea typeface="+mn-ea"/>
          <a:cs typeface="Tw Cen M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Tw Cen MT"/>
          <a:ea typeface="+mn-ea"/>
          <a:cs typeface="Tw Cen M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Tw Cen MT"/>
          <a:ea typeface="+mn-ea"/>
          <a:cs typeface="Tw Cen M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Tw Cen MT"/>
          <a:ea typeface="+mn-ea"/>
          <a:cs typeface="Tw Cen M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Tw Cen MT"/>
          <a:ea typeface="+mn-ea"/>
          <a:cs typeface="Tw Cen M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005" y="309785"/>
            <a:ext cx="8874327" cy="1470025"/>
          </a:xfrm>
        </p:spPr>
        <p:txBody>
          <a:bodyPr/>
          <a:lstStyle/>
          <a:p>
            <a:r>
              <a:rPr lang="en-US" b="1" dirty="0" smtClean="0"/>
              <a:t>Coaching Beyond Surface Comprehension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421695"/>
            <a:ext cx="7772400" cy="1752600"/>
          </a:xfrm>
        </p:spPr>
        <p:txBody>
          <a:bodyPr>
            <a:noAutofit/>
          </a:bodyPr>
          <a:lstStyle/>
          <a:p>
            <a:endParaRPr lang="en-US" sz="2400" dirty="0"/>
          </a:p>
          <a:p>
            <a:r>
              <a:rPr lang="en-US" sz="2400" dirty="0"/>
              <a:t> Presented </a:t>
            </a:r>
            <a:r>
              <a:rPr lang="en-US" sz="2400" dirty="0" smtClean="0"/>
              <a:t>at the Oct 2013 PIIC PLO by</a:t>
            </a:r>
            <a:r>
              <a:rPr lang="en-US" sz="2400" dirty="0"/>
              <a:t>: </a:t>
            </a:r>
          </a:p>
          <a:p>
            <a:r>
              <a:rPr lang="en-US" sz="2400" dirty="0"/>
              <a:t>Jessica Jacobs, District Consultant for Literacy, LIU 18</a:t>
            </a:r>
          </a:p>
          <a:p>
            <a:r>
              <a:rPr lang="is-IS" sz="2400" dirty="0"/>
              <a:t>Loriann Ruddy, IU 18 PIIC Mentor</a:t>
            </a:r>
          </a:p>
          <a:p>
            <a:r>
              <a:rPr lang="de-DE" sz="2400" dirty="0"/>
              <a:t>Gen Battisto, PIIC Regional Mentor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9837" t="17577"/>
          <a:stretch/>
        </p:blipFill>
        <p:spPr>
          <a:xfrm flipH="1">
            <a:off x="3284505" y="1779809"/>
            <a:ext cx="2636812" cy="282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78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Multiple Readings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6030" y="1600200"/>
            <a:ext cx="570137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Introduces </a:t>
            </a:r>
            <a:r>
              <a:rPr lang="en-US" dirty="0"/>
              <a:t>the idea that multiple draft </a:t>
            </a:r>
            <a:r>
              <a:rPr lang="en-US" dirty="0" smtClean="0"/>
              <a:t>readings </a:t>
            </a:r>
            <a:r>
              <a:rPr lang="en-US" dirty="0"/>
              <a:t>are foundational to moving beyond surface level comprehension</a:t>
            </a:r>
          </a:p>
          <a:p>
            <a:r>
              <a:rPr lang="en-US" dirty="0" smtClean="0"/>
              <a:t>Analyzing </a:t>
            </a:r>
            <a:r>
              <a:rPr lang="en-US" dirty="0"/>
              <a:t>and interpreting often begins after a second or third look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78002"/>
            <a:ext cx="3765381" cy="282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28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Complex Texts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125" y="1604963"/>
            <a:ext cx="86868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How do struggling readers approach complex texts?</a:t>
            </a:r>
          </a:p>
          <a:p>
            <a:r>
              <a:rPr lang="en-US" dirty="0" smtClean="0"/>
              <a:t>What might they learn from effective readers?</a:t>
            </a:r>
          </a:p>
          <a:p>
            <a:r>
              <a:rPr lang="en-US" dirty="0" smtClean="0"/>
              <a:t>Creating low-risk opportunities for all readers to engage.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In the following “text”, find 3 images you find confusing.</a:t>
            </a:r>
          </a:p>
        </p:txBody>
      </p:sp>
    </p:spTree>
    <p:extLst>
      <p:ext uri="{BB962C8B-B14F-4D97-AF65-F5344CB8AC3E}">
        <p14:creationId xmlns:p14="http://schemas.microsoft.com/office/powerpoint/2010/main" val="2655723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6099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502320"/>
            <a:ext cx="9144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The Surrender</a:t>
            </a:r>
          </a:p>
          <a:p>
            <a:pPr algn="ctr"/>
            <a:r>
              <a:rPr lang="en-US" sz="2800" dirty="0" smtClean="0"/>
              <a:t>Joseph Griffith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85497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508" y="756320"/>
            <a:ext cx="8457292" cy="1355055"/>
          </a:xfrm>
        </p:spPr>
        <p:txBody>
          <a:bodyPr>
            <a:noAutofit/>
          </a:bodyPr>
          <a:lstStyle/>
          <a:p>
            <a:r>
              <a:rPr lang="en-US" sz="5400" b="1" dirty="0" smtClean="0"/>
              <a:t>What did you see?</a:t>
            </a:r>
            <a:br>
              <a:rPr lang="en-US" sz="5400" b="1" dirty="0" smtClean="0"/>
            </a:br>
            <a:r>
              <a:rPr lang="en-US" sz="5400" b="1" dirty="0"/>
              <a:t/>
            </a:r>
            <a:br>
              <a:rPr lang="en-US" sz="5400" b="1" dirty="0"/>
            </a:br>
            <a:endParaRPr lang="en-US" sz="5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4" y="1287091"/>
            <a:ext cx="5191126" cy="34434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7250" y="4823420"/>
            <a:ext cx="70008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What images confused you?</a:t>
            </a:r>
            <a:br>
              <a:rPr lang="en-US" sz="4000" b="1" dirty="0"/>
            </a:b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 smtClean="0"/>
              <a:t>(</a:t>
            </a:r>
            <a:r>
              <a:rPr lang="en-US" sz="4000" dirty="0"/>
              <a:t>Turn and Talk)</a:t>
            </a:r>
          </a:p>
        </p:txBody>
      </p:sp>
    </p:spTree>
    <p:extLst>
      <p:ext uri="{BB962C8B-B14F-4D97-AF65-F5344CB8AC3E}">
        <p14:creationId xmlns:p14="http://schemas.microsoft.com/office/powerpoint/2010/main" val="1795362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</a:t>
            </a:r>
            <a:r>
              <a:rPr lang="en-US" b="1" baseline="30000" dirty="0" smtClean="0"/>
              <a:t>nd</a:t>
            </a:r>
            <a:r>
              <a:rPr lang="en-US" b="1" dirty="0" smtClean="0"/>
              <a:t> Reading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09151"/>
            <a:ext cx="8229600" cy="3005879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Purpose: Remember one (1) key detail from each side of the painting.</a:t>
            </a:r>
          </a:p>
          <a:p>
            <a:pPr algn="ctr"/>
            <a:endParaRPr lang="en-US" sz="3600" dirty="0" smtClean="0"/>
          </a:p>
          <a:p>
            <a:pPr algn="ctr"/>
            <a:r>
              <a:rPr lang="en-US" sz="3600" dirty="0" smtClean="0"/>
              <a:t>Bisect the painting from left to right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4514321"/>
            <a:ext cx="5461000" cy="2343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181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6099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502320"/>
            <a:ext cx="9144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The Surrender</a:t>
            </a:r>
          </a:p>
          <a:p>
            <a:pPr algn="ctr"/>
            <a:r>
              <a:rPr lang="en-US" sz="2800" dirty="0" smtClean="0"/>
              <a:t>Joseph Griffith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73011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98999"/>
            <a:ext cx="8229600" cy="1673489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(</a:t>
            </a:r>
            <a:r>
              <a:rPr lang="en-US" sz="4800" b="1" dirty="0" smtClean="0"/>
              <a:t>Turn and </a:t>
            </a:r>
            <a:r>
              <a:rPr lang="en-US" sz="4800" b="1" dirty="0" smtClean="0"/>
              <a:t>Talk about what this painting might be about)</a:t>
            </a:r>
            <a:endParaRPr lang="en-US" sz="4800" b="1" dirty="0"/>
          </a:p>
        </p:txBody>
      </p:sp>
      <p:sp>
        <p:nvSpPr>
          <p:cNvPr id="3" name="Right Arrow 2"/>
          <p:cNvSpPr/>
          <p:nvPr/>
        </p:nvSpPr>
        <p:spPr>
          <a:xfrm>
            <a:off x="3968750" y="0"/>
            <a:ext cx="5048249" cy="296862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What did you see </a:t>
            </a:r>
            <a:br>
              <a:rPr lang="en-US" sz="3600" b="1" dirty="0"/>
            </a:br>
            <a:r>
              <a:rPr lang="en-US" sz="3600" b="1" dirty="0"/>
              <a:t>on the </a:t>
            </a:r>
            <a:r>
              <a:rPr lang="en-US" sz="3600" b="1" dirty="0" smtClean="0"/>
              <a:t>right?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4" name="Left Arrow 3"/>
          <p:cNvSpPr/>
          <p:nvPr/>
        </p:nvSpPr>
        <p:spPr>
          <a:xfrm>
            <a:off x="457200" y="1809749"/>
            <a:ext cx="5064125" cy="3000376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What did you see </a:t>
            </a:r>
            <a:br>
              <a:rPr lang="en-US" sz="3600" b="1" dirty="0"/>
            </a:br>
            <a:r>
              <a:rPr lang="en-US" sz="3600" b="1" dirty="0"/>
              <a:t>on the </a:t>
            </a:r>
            <a:r>
              <a:rPr lang="en-US" sz="3600" b="1" dirty="0" smtClean="0"/>
              <a:t>left?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95362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/>
              <a:t>Final Reading</a:t>
            </a:r>
            <a:endParaRPr lang="en-US" sz="6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90376"/>
            <a:ext cx="8229600" cy="17050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/>
              <a:t>Focus </a:t>
            </a:r>
            <a:r>
              <a:rPr lang="en-US" dirty="0" smtClean="0"/>
              <a:t>on the painting as a whole </a:t>
            </a:r>
            <a:r>
              <a:rPr lang="en-US" dirty="0" smtClean="0"/>
              <a:t>and find as many examples to support your assertion of what the images is about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i="1" dirty="0">
                <a:solidFill>
                  <a:srgbClr val="FF0000"/>
                </a:solidFill>
              </a:rPr>
              <a:t>What was Griffith’s painting trying to convey?</a:t>
            </a:r>
          </a:p>
          <a:p>
            <a:endParaRPr lang="en-US" i="1" dirty="0"/>
          </a:p>
          <a:p>
            <a:r>
              <a:rPr lang="en-US" i="1" dirty="0">
                <a:solidFill>
                  <a:srgbClr val="FF0000"/>
                </a:solidFill>
              </a:rPr>
              <a:t>Support your </a:t>
            </a:r>
            <a:r>
              <a:rPr lang="en-US" sz="3600" i="1" dirty="0">
                <a:solidFill>
                  <a:srgbClr val="FF0000"/>
                </a:solidFill>
              </a:rPr>
              <a:t>claim</a:t>
            </a:r>
            <a:r>
              <a:rPr lang="en-US" i="1" dirty="0">
                <a:solidFill>
                  <a:srgbClr val="FF0000"/>
                </a:solidFill>
              </a:rPr>
              <a:t> with at least three (3) reasons.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68968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Battle of Yorktown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294" b="82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74923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6099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502320"/>
            <a:ext cx="9144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The Surrender</a:t>
            </a:r>
          </a:p>
          <a:p>
            <a:pPr algn="ctr"/>
            <a:r>
              <a:rPr lang="en-US" sz="2800" dirty="0" smtClean="0"/>
              <a:t>Joseph Griffith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84886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100" y="145494"/>
            <a:ext cx="5403517" cy="658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0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Creating Independent Critical Thinkers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781675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Must build a habit of re-</a:t>
            </a:r>
            <a:r>
              <a:rPr lang="en-US" dirty="0" smtClean="0"/>
              <a:t>reading</a:t>
            </a:r>
          </a:p>
          <a:p>
            <a:r>
              <a:rPr lang="en-US" dirty="0" smtClean="0"/>
              <a:t>Rewire the brain to set a purpose for reading</a:t>
            </a:r>
          </a:p>
          <a:p>
            <a:r>
              <a:rPr lang="en-US" dirty="0" smtClean="0"/>
              <a:t>Focus on a quantifiable number of details</a:t>
            </a:r>
          </a:p>
          <a:p>
            <a:r>
              <a:rPr lang="en-US" dirty="0" smtClean="0"/>
              <a:t>“Think through the pencil” model:</a:t>
            </a:r>
          </a:p>
          <a:p>
            <a:pPr lvl="1"/>
            <a:r>
              <a:rPr lang="en-US" dirty="0" smtClean="0"/>
              <a:t>Make notes</a:t>
            </a:r>
          </a:p>
          <a:p>
            <a:pPr lvl="1"/>
            <a:r>
              <a:rPr lang="en-US" dirty="0" smtClean="0"/>
              <a:t>Keep evidence of your thinking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5918" y="1873250"/>
            <a:ext cx="2432331" cy="36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570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</a:t>
            </a:r>
            <a:r>
              <a:rPr lang="en-US" b="1" dirty="0" smtClean="0"/>
              <a:t>lose Reading: </a:t>
            </a:r>
            <a:br>
              <a:rPr lang="en-US" b="1" dirty="0" smtClean="0"/>
            </a:br>
            <a:r>
              <a:rPr lang="en-US" b="1" dirty="0" smtClean="0"/>
              <a:t>Teacher Considerations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89550" cy="4525963"/>
          </a:xfrm>
        </p:spPr>
        <p:txBody>
          <a:bodyPr/>
          <a:lstStyle/>
          <a:p>
            <a:r>
              <a:rPr lang="en-US" dirty="0" smtClean="0"/>
              <a:t>Above level, challenging text</a:t>
            </a:r>
          </a:p>
          <a:p>
            <a:r>
              <a:rPr lang="en-US" dirty="0" smtClean="0"/>
              <a:t>Examines small excerpt only</a:t>
            </a:r>
          </a:p>
          <a:p>
            <a:r>
              <a:rPr lang="en-US" dirty="0" smtClean="0"/>
              <a:t>Values observation</a:t>
            </a:r>
          </a:p>
          <a:p>
            <a:r>
              <a:rPr lang="en-US" dirty="0" smtClean="0"/>
              <a:t>Fosters inquiry (need to know more)</a:t>
            </a:r>
          </a:p>
          <a:p>
            <a:r>
              <a:rPr lang="en-US" dirty="0" smtClean="0"/>
              <a:t>When multiple interpretations/conclusions exist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7366" y="2397124"/>
            <a:ext cx="2789434" cy="244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320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Close Reading:</a:t>
            </a:r>
            <a:br>
              <a:rPr lang="en-US" b="1" dirty="0" smtClean="0"/>
            </a:br>
            <a:r>
              <a:rPr lang="en-US" b="1" dirty="0" smtClean="0"/>
              <a:t> Student Focus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60525"/>
            <a:ext cx="6178550" cy="4525963"/>
          </a:xfrm>
        </p:spPr>
        <p:txBody>
          <a:bodyPr/>
          <a:lstStyle/>
          <a:p>
            <a:r>
              <a:rPr lang="en-US" dirty="0" smtClean="0"/>
              <a:t>Tap prior knowledge </a:t>
            </a:r>
          </a:p>
          <a:p>
            <a:r>
              <a:rPr lang="en-US" dirty="0" smtClean="0"/>
              <a:t>Activate vocabulary – Tier II and Tier III</a:t>
            </a:r>
          </a:p>
          <a:p>
            <a:r>
              <a:rPr lang="en-US" dirty="0" smtClean="0"/>
              <a:t>Set a purpose for reading</a:t>
            </a:r>
          </a:p>
          <a:p>
            <a:r>
              <a:rPr lang="en-US" dirty="0" smtClean="0"/>
              <a:t>Mark text as you transact with it</a:t>
            </a:r>
          </a:p>
          <a:p>
            <a:r>
              <a:rPr lang="en-US" dirty="0" smtClean="0"/>
              <a:t>Read multiple times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5750" y="2159000"/>
            <a:ext cx="2218267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23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PA Core Connections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Read: Key Ideas and details</a:t>
            </a:r>
          </a:p>
          <a:p>
            <a:pPr lvl="1"/>
            <a:r>
              <a:rPr lang="en-US" b="1" dirty="0" smtClean="0"/>
              <a:t>What </a:t>
            </a:r>
            <a:r>
              <a:rPr lang="en-US" dirty="0" smtClean="0"/>
              <a:t>did the text say?</a:t>
            </a:r>
          </a:p>
          <a:p>
            <a:pPr lvl="1"/>
            <a:r>
              <a:rPr lang="en-US" dirty="0" smtClean="0"/>
              <a:t>Don’t over scaffold the reading</a:t>
            </a:r>
          </a:p>
          <a:p>
            <a:pPr lvl="2"/>
            <a:r>
              <a:rPr lang="en-US" dirty="0" smtClean="0"/>
              <a:t>Let them learn from text, not teacher talk</a:t>
            </a:r>
          </a:p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Read: Craft and Structure</a:t>
            </a:r>
          </a:p>
          <a:p>
            <a:pPr lvl="1"/>
            <a:r>
              <a:rPr lang="en-US" b="1" dirty="0" smtClean="0"/>
              <a:t>How </a:t>
            </a:r>
            <a:r>
              <a:rPr lang="en-US" dirty="0" smtClean="0"/>
              <a:t>did the text say it?</a:t>
            </a:r>
          </a:p>
          <a:p>
            <a:pPr lvl="2"/>
            <a:r>
              <a:rPr lang="en-US" dirty="0" smtClean="0"/>
              <a:t>Extracting content vocabulary </a:t>
            </a:r>
          </a:p>
          <a:p>
            <a:pPr lvl="2"/>
            <a:r>
              <a:rPr lang="en-US" dirty="0" smtClean="0"/>
              <a:t>Identifying author’s purpose</a:t>
            </a:r>
            <a:br>
              <a:rPr lang="en-US" dirty="0" smtClean="0"/>
            </a:br>
            <a:r>
              <a:rPr lang="en-US" dirty="0" smtClean="0"/>
              <a:t>Naming the mechanisms used</a:t>
            </a:r>
          </a:p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Read: Integrate Knowledge and Ideas</a:t>
            </a:r>
          </a:p>
          <a:p>
            <a:pPr lvl="1"/>
            <a:r>
              <a:rPr lang="en-US" dirty="0" smtClean="0"/>
              <a:t>Meaning? Value? Connections to other texts</a:t>
            </a:r>
          </a:p>
          <a:p>
            <a:pPr lvl="2"/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0" y="1809750"/>
            <a:ext cx="2794000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571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Critical Messages for Teachers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750" y="1600201"/>
            <a:ext cx="8985250" cy="2622550"/>
          </a:xfrm>
        </p:spPr>
        <p:txBody>
          <a:bodyPr>
            <a:normAutofit/>
          </a:bodyPr>
          <a:lstStyle/>
          <a:p>
            <a:r>
              <a:rPr lang="en-US" dirty="0" smtClean="0"/>
              <a:t>Close reading is an </a:t>
            </a:r>
            <a:r>
              <a:rPr lang="en-US" b="1" dirty="0" smtClean="0"/>
              <a:t>outcome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rgbClr val="FF0000"/>
                </a:solidFill>
              </a:rPr>
              <a:t>not</a:t>
            </a:r>
            <a:r>
              <a:rPr lang="en-US" dirty="0" smtClean="0"/>
              <a:t> a strategy</a:t>
            </a:r>
          </a:p>
          <a:p>
            <a:r>
              <a:rPr lang="en-US" dirty="0" smtClean="0"/>
              <a:t>Provide opportunities for multiple readings</a:t>
            </a:r>
          </a:p>
          <a:p>
            <a:r>
              <a:rPr lang="en-US" dirty="0" smtClean="0"/>
              <a:t>Set a purpose for reading</a:t>
            </a:r>
          </a:p>
          <a:p>
            <a:r>
              <a:rPr lang="en-US" dirty="0" smtClean="0"/>
              <a:t>Help students develop effective reading habits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142" y="4222751"/>
            <a:ext cx="3400035" cy="242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204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57293"/>
            <a:ext cx="8229600" cy="2738696"/>
          </a:xfrm>
        </p:spPr>
        <p:txBody>
          <a:bodyPr>
            <a:noAutofit/>
          </a:bodyPr>
          <a:lstStyle/>
          <a:p>
            <a:r>
              <a:rPr lang="en-US" sz="5400" b="1" dirty="0" smtClean="0"/>
              <a:t>What did you see?</a:t>
            </a:r>
            <a:br>
              <a:rPr lang="en-US" sz="5400" b="1" dirty="0" smtClean="0"/>
            </a:b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b="1" dirty="0" smtClean="0"/>
              <a:t>What </a:t>
            </a:r>
            <a:r>
              <a:rPr lang="en-US" sz="5400" b="1" dirty="0"/>
              <a:t>do you remember</a:t>
            </a:r>
            <a:r>
              <a:rPr lang="en-US" sz="5400" b="1" dirty="0" smtClean="0"/>
              <a:t>?</a:t>
            </a: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smtClean="0"/>
              <a:t>(Turn and Talk)</a:t>
            </a:r>
            <a:endParaRPr lang="en-US" sz="5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65738"/>
            <a:ext cx="3882761" cy="388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712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6944"/>
            <a:ext cx="8229600" cy="583727"/>
          </a:xfrm>
        </p:spPr>
        <p:txBody>
          <a:bodyPr>
            <a:normAutofit fontScale="90000"/>
          </a:bodyPr>
          <a:lstStyle/>
          <a:p>
            <a:r>
              <a:rPr lang="en-US" sz="8000" b="1" i="1" dirty="0" smtClean="0"/>
              <a:t>Coach the Brain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1778000"/>
            <a:ext cx="5080000" cy="2857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36624" y="5000625"/>
            <a:ext cx="76041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Look again and try to see something else…</a:t>
            </a:r>
            <a:br>
              <a:rPr lang="en-US" sz="3200" b="1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(</a:t>
            </a:r>
            <a:r>
              <a:rPr lang="en-US" sz="3200" dirty="0"/>
              <a:t>Turn and Talk)</a:t>
            </a:r>
          </a:p>
        </p:txBody>
      </p:sp>
    </p:spTree>
    <p:extLst>
      <p:ext uri="{BB962C8B-B14F-4D97-AF65-F5344CB8AC3E}">
        <p14:creationId xmlns:p14="http://schemas.microsoft.com/office/powerpoint/2010/main" val="2437235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100" y="145494"/>
            <a:ext cx="5403517" cy="658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83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6168"/>
            <a:ext cx="8229600" cy="2738696"/>
          </a:xfrm>
        </p:spPr>
        <p:txBody>
          <a:bodyPr>
            <a:noAutofit/>
          </a:bodyPr>
          <a:lstStyle/>
          <a:p>
            <a:r>
              <a:rPr lang="en-US" sz="5400" b="1" dirty="0" smtClean="0"/>
              <a:t>What did you see?</a:t>
            </a:r>
            <a:br>
              <a:rPr lang="en-US" sz="5400" b="1" dirty="0" smtClean="0"/>
            </a:b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b="1" dirty="0" smtClean="0"/>
              <a:t>What </a:t>
            </a:r>
            <a:r>
              <a:rPr lang="en-US" sz="5400" b="1" dirty="0"/>
              <a:t>do you remember</a:t>
            </a:r>
            <a:r>
              <a:rPr lang="en-US" sz="5400" b="1" dirty="0" smtClean="0"/>
              <a:t>?</a:t>
            </a: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smtClean="0"/>
              <a:t>(Turn and Talk)</a:t>
            </a:r>
            <a:endParaRPr lang="en-US" sz="5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65738"/>
            <a:ext cx="3882761" cy="388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093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1723"/>
            <a:ext cx="7772400" cy="1470025"/>
          </a:xfrm>
        </p:spPr>
        <p:txBody>
          <a:bodyPr/>
          <a:lstStyle/>
          <a:p>
            <a:r>
              <a:rPr lang="en-US" b="1" dirty="0" smtClean="0"/>
              <a:t>3</a:t>
            </a:r>
            <a:r>
              <a:rPr lang="en-US" b="1" baseline="30000" dirty="0" smtClean="0"/>
              <a:t>rd</a:t>
            </a:r>
            <a:r>
              <a:rPr lang="en-US" b="1" dirty="0" smtClean="0"/>
              <a:t> Reading</a:t>
            </a:r>
            <a:r>
              <a:rPr lang="en-US" b="1" dirty="0" smtClean="0"/>
              <a:t>:</a:t>
            </a:r>
            <a:br>
              <a:rPr lang="en-US" b="1" dirty="0" smtClean="0"/>
            </a:b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Set a Purpose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08" y="4697073"/>
            <a:ext cx="8929792" cy="1752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There are </a:t>
            </a:r>
            <a:r>
              <a:rPr lang="en-US" sz="3600" b="1" dirty="0" smtClean="0">
                <a:solidFill>
                  <a:srgbClr val="FF0000"/>
                </a:solidFill>
              </a:rPr>
              <a:t>98</a:t>
            </a:r>
            <a:r>
              <a:rPr lang="en-US" sz="3600" dirty="0" smtClean="0"/>
              <a:t> hidden items in the picture.   </a:t>
            </a:r>
          </a:p>
          <a:p>
            <a:r>
              <a:rPr lang="en-US" sz="3600" b="1" dirty="0" smtClean="0"/>
              <a:t>Find as many as you can</a:t>
            </a:r>
            <a:endParaRPr lang="en-US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997" y="1278106"/>
            <a:ext cx="4008748" cy="400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260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100" y="145494"/>
            <a:ext cx="5403517" cy="658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907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Analysis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075914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</a:t>
            </a:r>
            <a:r>
              <a:rPr lang="en-US" b="1" baseline="30000" dirty="0" smtClean="0">
                <a:solidFill>
                  <a:srgbClr val="FF0000"/>
                </a:solidFill>
              </a:rPr>
              <a:t>st</a:t>
            </a:r>
            <a:r>
              <a:rPr lang="en-US" b="1" dirty="0" smtClean="0">
                <a:solidFill>
                  <a:srgbClr val="FF0000"/>
                </a:solidFill>
              </a:rPr>
              <a:t> Read: </a:t>
            </a:r>
            <a:r>
              <a:rPr lang="en-US" dirty="0" smtClean="0"/>
              <a:t>Analytical vs. Holistic Brain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2</a:t>
            </a:r>
            <a:r>
              <a:rPr lang="en-US" b="1" baseline="30000" dirty="0" smtClean="0">
                <a:solidFill>
                  <a:srgbClr val="FF0000"/>
                </a:solidFill>
              </a:rPr>
              <a:t>nd</a:t>
            </a:r>
            <a:r>
              <a:rPr lang="en-US" b="1" dirty="0" smtClean="0">
                <a:solidFill>
                  <a:srgbClr val="FF0000"/>
                </a:solidFill>
              </a:rPr>
              <a:t> Read: </a:t>
            </a:r>
            <a:r>
              <a:rPr lang="en-US" dirty="0" smtClean="0"/>
              <a:t>Look Again (Coach the brain to see 									something else)</a:t>
            </a:r>
          </a:p>
          <a:p>
            <a:pPr lvl="1"/>
            <a:r>
              <a:rPr lang="en-US" dirty="0"/>
              <a:t>Natural tendency is to analyze = So what?</a:t>
            </a:r>
          </a:p>
          <a:p>
            <a:pPr lvl="1"/>
            <a:r>
              <a:rPr lang="en-US" dirty="0"/>
              <a:t>Natural tendency is to create a narrative = How do you know?  What’s your evidence to support that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3</a:t>
            </a:r>
            <a:r>
              <a:rPr lang="en-US" b="1" baseline="30000" dirty="0" smtClean="0">
                <a:solidFill>
                  <a:srgbClr val="FF0000"/>
                </a:solidFill>
              </a:rPr>
              <a:t>rd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Read: </a:t>
            </a:r>
            <a:r>
              <a:rPr lang="en-US" dirty="0" smtClean="0"/>
              <a:t>Set a purpose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473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5613</TotalTime>
  <Words>461</Words>
  <Application>Microsoft Macintosh PowerPoint</Application>
  <PresentationFormat>On-screen Show (4:3)</PresentationFormat>
  <Paragraphs>89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Coaching Beyond Surface Comprehension</vt:lpstr>
      <vt:lpstr>PowerPoint Presentation</vt:lpstr>
      <vt:lpstr>What did you see?  What do you remember?  (Turn and Talk)</vt:lpstr>
      <vt:lpstr>Coach the Brain  </vt:lpstr>
      <vt:lpstr>PowerPoint Presentation</vt:lpstr>
      <vt:lpstr>What did you see?  What do you remember?  (Turn and Talk)</vt:lpstr>
      <vt:lpstr>3rd Reading:  Set a Purpose</vt:lpstr>
      <vt:lpstr>PowerPoint Presentation</vt:lpstr>
      <vt:lpstr>Analysis</vt:lpstr>
      <vt:lpstr>Multiple Readings</vt:lpstr>
      <vt:lpstr>Complex Texts</vt:lpstr>
      <vt:lpstr>PowerPoint Presentation</vt:lpstr>
      <vt:lpstr>What did you see?  </vt:lpstr>
      <vt:lpstr>2nd Reading</vt:lpstr>
      <vt:lpstr>PowerPoint Presentation</vt:lpstr>
      <vt:lpstr>(Turn and Talk about what this painting might be about)</vt:lpstr>
      <vt:lpstr>Final Reading</vt:lpstr>
      <vt:lpstr>Battle of Yorktown</vt:lpstr>
      <vt:lpstr>PowerPoint Presentation</vt:lpstr>
      <vt:lpstr>Creating Independent Critical Thinkers</vt:lpstr>
      <vt:lpstr>Close Reading:  Teacher Considerations</vt:lpstr>
      <vt:lpstr>Close Reading:  Student Focus</vt:lpstr>
      <vt:lpstr>PA Core Connections</vt:lpstr>
      <vt:lpstr>Critical Messages for Teachers</vt:lpstr>
    </vt:vector>
  </TitlesOfParts>
  <Company>WHSD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Coaching Beyond Surface Comprehension</dc:title>
  <dc:creator>User</dc:creator>
  <cp:lastModifiedBy>User</cp:lastModifiedBy>
  <cp:revision>25</cp:revision>
  <dcterms:created xsi:type="dcterms:W3CDTF">2013-12-03T15:01:58Z</dcterms:created>
  <dcterms:modified xsi:type="dcterms:W3CDTF">2013-12-16T13:47:33Z</dcterms:modified>
</cp:coreProperties>
</file>